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70" r:id="rId2"/>
    <p:sldId id="267" r:id="rId3"/>
    <p:sldId id="265" r:id="rId4"/>
    <p:sldId id="275" r:id="rId5"/>
    <p:sldId id="272" r:id="rId6"/>
    <p:sldId id="274" r:id="rId7"/>
    <p:sldId id="268" r:id="rId8"/>
    <p:sldId id="280" r:id="rId9"/>
    <p:sldId id="276" r:id="rId10"/>
    <p:sldId id="277" r:id="rId11"/>
    <p:sldId id="281" r:id="rId12"/>
    <p:sldId id="282" r:id="rId13"/>
    <p:sldId id="279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114" d="100"/>
          <a:sy n="114" d="100"/>
        </p:scale>
        <p:origin x="-91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14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pPr/>
              <a:t>Wednesday, June 11,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pPr/>
              <a:t>Wednesday, June 11,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pPr/>
              <a:t>Wednesday, June 11,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pPr/>
              <a:t>Wednesday, June 11,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pPr/>
              <a:t>Wednesday, June 11,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pPr/>
              <a:t>Wednesday, June 11, 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pPr/>
              <a:t>Wednesday, June 11, 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pPr/>
              <a:t>Wednesday, June 11, 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pPr/>
              <a:t>Wednesday, June 11, 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pPr/>
              <a:t>Wednesday, June 11, 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pPr/>
              <a:t>Wednesday, June 11, 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pPr/>
              <a:t>Wednesday, June 11,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defRPr/>
            </a:pPr>
            <a:r>
              <a:rPr lang="en-US" sz="3600" spc="0" dirty="0">
                <a:solidFill>
                  <a:schemeClr val="tx1"/>
                </a:solidFill>
              </a:rPr>
              <a:t>PPIA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900" b="1" dirty="0" smtClean="0"/>
              <a:t>Pros and Cons of </a:t>
            </a:r>
            <a:r>
              <a:rPr lang="en-US" sz="1900" b="1" dirty="0" smtClean="0"/>
              <a:t>Maintaining </a:t>
            </a:r>
            <a:r>
              <a:rPr lang="en-US" sz="1900" b="1" dirty="0" smtClean="0"/>
              <a:t>a Website for the PPIA</a:t>
            </a:r>
          </a:p>
          <a:p>
            <a:pPr lvl="1">
              <a:buNone/>
            </a:pPr>
            <a:endParaRPr lang="en-US" sz="1500" b="1" dirty="0" smtClean="0"/>
          </a:p>
          <a:p>
            <a:pPr lvl="2">
              <a:buNone/>
            </a:pPr>
            <a:r>
              <a:rPr lang="en-US" sz="1600" b="1" u="sng" dirty="0" smtClean="0"/>
              <a:t>Pros</a:t>
            </a:r>
            <a:r>
              <a:rPr lang="en-US" sz="1600" b="1" dirty="0" smtClean="0"/>
              <a:t>: </a:t>
            </a:r>
          </a:p>
          <a:p>
            <a:pPr lvl="2">
              <a:lnSpc>
                <a:spcPct val="150000"/>
              </a:lnSpc>
            </a:pPr>
            <a:r>
              <a:rPr lang="en-US" sz="1600" dirty="0" smtClean="0"/>
              <a:t>Platform to promote best practices for the industry</a:t>
            </a:r>
          </a:p>
          <a:p>
            <a:pPr lvl="2">
              <a:lnSpc>
                <a:spcPct val="150000"/>
              </a:lnSpc>
            </a:pPr>
            <a:r>
              <a:rPr lang="en-US" sz="1600" dirty="0" smtClean="0"/>
              <a:t>Reference site for Agent Banks </a:t>
            </a:r>
            <a:r>
              <a:rPr lang="en-US" sz="1600" dirty="0" smtClean="0"/>
              <a:t>and I</a:t>
            </a:r>
            <a:r>
              <a:rPr lang="en-US" sz="1600" dirty="0" smtClean="0"/>
              <a:t>ssuers </a:t>
            </a:r>
            <a:endParaRPr lang="en-US" sz="1600" dirty="0"/>
          </a:p>
          <a:p>
            <a:pPr lvl="2">
              <a:lnSpc>
                <a:spcPct val="150000"/>
              </a:lnSpc>
            </a:pPr>
            <a:r>
              <a:rPr lang="en-US" sz="1600" dirty="0" smtClean="0"/>
              <a:t>Efficient dissemination of information to the Agent banks and Issuer communities</a:t>
            </a:r>
          </a:p>
          <a:p>
            <a:pPr lvl="2">
              <a:lnSpc>
                <a:spcPct val="150000"/>
              </a:lnSpc>
            </a:pPr>
            <a:r>
              <a:rPr lang="en-US" sz="1600" dirty="0" smtClean="0"/>
              <a:t>Secure platform to exchange information between PPIA members (limited access to PPIA </a:t>
            </a:r>
            <a:r>
              <a:rPr lang="en-US" sz="1600" dirty="0" smtClean="0"/>
              <a:t>members only)</a:t>
            </a:r>
            <a:endParaRPr lang="en-US" sz="1600" dirty="0" smtClean="0"/>
          </a:p>
          <a:p>
            <a:pPr lvl="2">
              <a:lnSpc>
                <a:spcPct val="150000"/>
              </a:lnSpc>
            </a:pPr>
            <a:endParaRPr lang="en-US" sz="1600" b="1" dirty="0" smtClean="0"/>
          </a:p>
          <a:p>
            <a:pPr lvl="2">
              <a:buNone/>
            </a:pPr>
            <a:r>
              <a:rPr lang="en-US" sz="1600" b="1" u="sng" dirty="0" smtClean="0"/>
              <a:t>Cons</a:t>
            </a:r>
            <a:r>
              <a:rPr lang="en-US" sz="1600" b="1" dirty="0"/>
              <a:t>: </a:t>
            </a:r>
          </a:p>
          <a:p>
            <a:pPr lvl="2">
              <a:lnSpc>
                <a:spcPct val="150000"/>
              </a:lnSpc>
            </a:pPr>
            <a:r>
              <a:rPr lang="en-US" sz="1600" dirty="0" smtClean="0"/>
              <a:t>Costs  </a:t>
            </a:r>
            <a:endParaRPr lang="en-US" sz="1600" dirty="0"/>
          </a:p>
          <a:p>
            <a:pPr lvl="2">
              <a:lnSpc>
                <a:spcPct val="150000"/>
              </a:lnSpc>
            </a:pPr>
            <a:r>
              <a:rPr lang="en-US" sz="1600" dirty="0" smtClean="0"/>
              <a:t>Time commitment to maintain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6553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defRPr/>
            </a:pPr>
            <a:r>
              <a:rPr lang="en-US" sz="3600" spc="0" dirty="0">
                <a:solidFill>
                  <a:schemeClr val="tx1"/>
                </a:solidFill>
              </a:rPr>
              <a:t>PPIA </a:t>
            </a:r>
            <a:r>
              <a:rPr lang="en-US" sz="3600" spc="0" dirty="0" smtClean="0">
                <a:solidFill>
                  <a:schemeClr val="tx1"/>
                </a:solidFill>
              </a:rPr>
              <a:t>Website</a:t>
            </a:r>
            <a:endParaRPr lang="en-US" sz="3600" spc="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400" b="1" dirty="0" smtClean="0"/>
              <a:t>Conclusion from Telephone Discussion and “web chats” with developers.</a:t>
            </a:r>
            <a:r>
              <a:rPr lang="en-US" sz="1400" b="1" dirty="0" smtClean="0"/>
              <a:t>	</a:t>
            </a:r>
            <a:endParaRPr lang="en-US" sz="1400" b="1" dirty="0" smtClean="0"/>
          </a:p>
          <a:p>
            <a:pPr>
              <a:buNone/>
            </a:pPr>
            <a:endParaRPr lang="en-US" sz="1400" b="1" dirty="0"/>
          </a:p>
          <a:p>
            <a:pPr>
              <a:buNone/>
            </a:pPr>
            <a:r>
              <a:rPr lang="en-US" sz="1400" b="1" dirty="0" smtClean="0"/>
              <a:t>For </a:t>
            </a:r>
            <a:r>
              <a:rPr lang="en-US" sz="1400" b="1" dirty="0" smtClean="0"/>
              <a:t>PPIA to have an Independent Website, Two options are available:</a:t>
            </a:r>
          </a:p>
          <a:p>
            <a:pPr>
              <a:buNone/>
            </a:pPr>
            <a:endParaRPr lang="en-US" sz="1400" b="1" dirty="0"/>
          </a:p>
          <a:p>
            <a:pPr marL="502920" lvl="1" indent="-228600">
              <a:buSzPct val="100000"/>
              <a:buFont typeface="+mj-lt"/>
              <a:buAutoNum type="arabicPeriod"/>
            </a:pPr>
            <a:r>
              <a:rPr lang="en-US" sz="1400" b="1" dirty="0" smtClean="0"/>
              <a:t>Static Website</a:t>
            </a:r>
          </a:p>
          <a:p>
            <a:pPr lvl="2">
              <a:buSzPct val="100000"/>
            </a:pPr>
            <a:r>
              <a:rPr lang="en-US" sz="1200" dirty="0" smtClean="0"/>
              <a:t>Commonly referred to as a “brochure” website</a:t>
            </a:r>
          </a:p>
          <a:p>
            <a:pPr lvl="2">
              <a:buSzPct val="100000"/>
            </a:pPr>
            <a:r>
              <a:rPr lang="en-US" sz="1200" dirty="0" smtClean="0"/>
              <a:t>Website contains a set amount of web pages and definitive sections (typically 5 static pages)</a:t>
            </a:r>
          </a:p>
          <a:p>
            <a:pPr lvl="2">
              <a:buSzPct val="100000"/>
            </a:pPr>
            <a:r>
              <a:rPr lang="en-US" sz="1200" dirty="0" smtClean="0"/>
              <a:t>Development Costs of $800-$1,000.  Annual maintenance $200-$300 / year</a:t>
            </a:r>
          </a:p>
          <a:p>
            <a:pPr lvl="2">
              <a:buSzPct val="100000"/>
            </a:pPr>
            <a:r>
              <a:rPr lang="en-US" sz="1200" dirty="0" smtClean="0"/>
              <a:t>No ability to post documents or change information </a:t>
            </a:r>
            <a:r>
              <a:rPr lang="en-US" sz="1200" dirty="0" smtClean="0"/>
              <a:t>frequently</a:t>
            </a:r>
          </a:p>
          <a:p>
            <a:pPr lvl="2">
              <a:buSzPct val="100000"/>
            </a:pPr>
            <a:r>
              <a:rPr lang="en-US" sz="1200" dirty="0" smtClean="0"/>
              <a:t>Timing: 2 – 4 weeks. </a:t>
            </a:r>
            <a:endParaRPr lang="en-US" sz="1200" dirty="0" smtClean="0"/>
          </a:p>
          <a:p>
            <a:pPr marL="502920" lvl="1" indent="-228600">
              <a:buSzPct val="100000"/>
              <a:buFont typeface="+mj-lt"/>
              <a:buAutoNum type="arabicPeriod"/>
            </a:pPr>
            <a:endParaRPr lang="en-US" sz="1000" b="1" dirty="0" smtClean="0"/>
          </a:p>
          <a:p>
            <a:pPr marL="502920" lvl="1" indent="-228600">
              <a:buSzPct val="100000"/>
              <a:buFont typeface="+mj-lt"/>
              <a:buAutoNum type="arabicPeriod"/>
            </a:pPr>
            <a:endParaRPr lang="en-US" sz="1000" b="1" dirty="0"/>
          </a:p>
          <a:p>
            <a:pPr marL="502920" lvl="1" indent="-228600">
              <a:buSzPct val="100000"/>
              <a:buFont typeface="+mj-lt"/>
              <a:buAutoNum type="arabicPeriod"/>
            </a:pPr>
            <a:r>
              <a:rPr lang="en-US" sz="1400" b="1" dirty="0" smtClean="0"/>
              <a:t>Dynamic Website</a:t>
            </a:r>
            <a:endParaRPr lang="en-US" sz="1400" b="1" dirty="0"/>
          </a:p>
          <a:p>
            <a:pPr lvl="2">
              <a:buSzPct val="100000"/>
            </a:pPr>
            <a:r>
              <a:rPr lang="en-US" sz="1200" dirty="0"/>
              <a:t>Commonly referred to as a </a:t>
            </a:r>
            <a:r>
              <a:rPr lang="en-US" sz="1200" dirty="0" smtClean="0"/>
              <a:t>Content Management System “CMS” </a:t>
            </a:r>
            <a:r>
              <a:rPr lang="en-US" sz="1200" dirty="0"/>
              <a:t>website</a:t>
            </a:r>
          </a:p>
          <a:p>
            <a:pPr lvl="2">
              <a:buSzPct val="100000"/>
            </a:pPr>
            <a:r>
              <a:rPr lang="en-US" sz="1200" dirty="0" smtClean="0"/>
              <a:t>Allows an Administrator to update and replace content on the website at will </a:t>
            </a:r>
          </a:p>
          <a:p>
            <a:pPr lvl="2">
              <a:buSzPct val="100000"/>
            </a:pPr>
            <a:r>
              <a:rPr lang="en-US" sz="1200" dirty="0" smtClean="0"/>
              <a:t>Allows for interaction with Users</a:t>
            </a:r>
          </a:p>
          <a:p>
            <a:pPr lvl="2">
              <a:buSzPct val="100000"/>
            </a:pPr>
            <a:r>
              <a:rPr lang="en-US" sz="1200" dirty="0" smtClean="0"/>
              <a:t>May provide for a “Members Only” Landing Page</a:t>
            </a:r>
          </a:p>
          <a:p>
            <a:pPr lvl="2">
              <a:buSzPct val="100000"/>
            </a:pPr>
            <a:r>
              <a:rPr lang="en-US" sz="1200" dirty="0" smtClean="0"/>
              <a:t>Development </a:t>
            </a:r>
            <a:r>
              <a:rPr lang="en-US" sz="1200" dirty="0" smtClean="0"/>
              <a:t>costs of $1,000 - $1,500.  Annual Maintenance of </a:t>
            </a:r>
            <a:r>
              <a:rPr lang="en-US" sz="1200" dirty="0" smtClean="0"/>
              <a:t>$300 </a:t>
            </a:r>
            <a:r>
              <a:rPr lang="en-US" sz="1200" dirty="0" smtClean="0"/>
              <a:t>- </a:t>
            </a:r>
            <a:r>
              <a:rPr lang="en-US" sz="1200" dirty="0" smtClean="0"/>
              <a:t>$500 </a:t>
            </a:r>
            <a:r>
              <a:rPr lang="en-US" sz="1200" dirty="0" smtClean="0"/>
              <a:t>/ </a:t>
            </a:r>
            <a:r>
              <a:rPr lang="en-US" sz="1200" dirty="0" smtClean="0"/>
              <a:t>year</a:t>
            </a:r>
          </a:p>
          <a:p>
            <a:pPr lvl="2">
              <a:buSzPct val="100000"/>
            </a:pPr>
            <a:r>
              <a:rPr lang="en-US" sz="1200" dirty="0" smtClean="0"/>
              <a:t>Timing: 4-6 weeks</a:t>
            </a:r>
            <a:endParaRPr lang="en-US" sz="1200" dirty="0" smtClean="0"/>
          </a:p>
          <a:p>
            <a:pPr>
              <a:buNone/>
            </a:pP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58170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defRPr/>
            </a:pPr>
            <a:r>
              <a:rPr lang="en-US" sz="3600" spc="0" dirty="0">
                <a:solidFill>
                  <a:schemeClr val="tx1"/>
                </a:solidFill>
              </a:rPr>
              <a:t>PPIA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67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400" b="1" dirty="0" smtClean="0"/>
              <a:t>	</a:t>
            </a:r>
            <a:r>
              <a:rPr lang="en-US" sz="1400" b="1" dirty="0" smtClean="0"/>
              <a:t>Example of a Static Website:</a:t>
            </a:r>
            <a:endParaRPr lang="en-US" sz="1400" b="1" dirty="0" smtClean="0"/>
          </a:p>
          <a:p>
            <a:pPr>
              <a:buNone/>
            </a:pPr>
            <a:endParaRPr lang="en-US" sz="1400" b="1" dirty="0"/>
          </a:p>
          <a:p>
            <a:pPr>
              <a:buNone/>
            </a:pPr>
            <a:endParaRPr lang="en-US" sz="1400" b="1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907097"/>
            <a:ext cx="4717679" cy="4623986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371600" y="2667000"/>
            <a:ext cx="5410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34200" y="1856601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Landing Pages</a:t>
            </a:r>
            <a:endParaRPr lang="en-US" sz="12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553200" y="2133600"/>
            <a:ext cx="4572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7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defRPr/>
            </a:pPr>
            <a:r>
              <a:rPr lang="en-US" sz="3600" spc="0" dirty="0">
                <a:solidFill>
                  <a:schemeClr val="tx1"/>
                </a:solidFill>
              </a:rPr>
              <a:t>PPIA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67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400" b="1" dirty="0" smtClean="0"/>
              <a:t>	</a:t>
            </a:r>
            <a:r>
              <a:rPr lang="en-US" sz="1400" b="1" dirty="0" smtClean="0"/>
              <a:t>Example of a Static Website:</a:t>
            </a:r>
            <a:endParaRPr lang="en-US" sz="1400" b="1" dirty="0" smtClean="0"/>
          </a:p>
          <a:p>
            <a:pPr>
              <a:buNone/>
            </a:pPr>
            <a:endParaRPr lang="en-US" sz="1400" b="1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802" y="2057400"/>
            <a:ext cx="6096000" cy="432493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209800" y="3048000"/>
            <a:ext cx="1295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524000" y="3505200"/>
            <a:ext cx="685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94794" y="3879908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Landing Pages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9184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defRPr/>
            </a:pPr>
            <a:r>
              <a:rPr lang="en-US" sz="3600" spc="0" dirty="0">
                <a:solidFill>
                  <a:schemeClr val="tx1"/>
                </a:solidFill>
              </a:rPr>
              <a:t>PPIA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1628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Questions to Consider / Discuss: </a:t>
            </a:r>
          </a:p>
          <a:p>
            <a:pPr>
              <a:buNone/>
            </a:pPr>
            <a:endParaRPr lang="en-US" sz="1400" b="1" dirty="0"/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/>
              <a:t>Should the PPIA continue to utilize the ACIC platform simply fo</a:t>
            </a:r>
            <a:r>
              <a:rPr lang="en-US" sz="1400" b="1" dirty="0" smtClean="0"/>
              <a:t>r posting documents</a:t>
            </a:r>
          </a:p>
          <a:p>
            <a:pPr marL="342900" indent="-342900">
              <a:buFont typeface="+mj-lt"/>
              <a:buAutoNum type="arabicPeriod"/>
            </a:pPr>
            <a:endParaRPr lang="en-US" sz="1400" b="1" dirty="0"/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/>
              <a:t>Should the PPIA request a more formal relationship with the ACIC for a separate “Landing Page”</a:t>
            </a:r>
          </a:p>
          <a:p>
            <a:pPr marL="342900" indent="-342900">
              <a:buFont typeface="+mj-lt"/>
              <a:buAutoNum type="arabicPeriod"/>
            </a:pPr>
            <a:endParaRPr lang="en-US" sz="1400" b="1" dirty="0"/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/>
              <a:t>Do Revised Cost Estimates justify developin</a:t>
            </a:r>
            <a:r>
              <a:rPr lang="en-US" sz="1400" b="1" dirty="0" smtClean="0"/>
              <a:t>g our own website </a:t>
            </a:r>
          </a:p>
          <a:p>
            <a:pPr lvl="2"/>
            <a:r>
              <a:rPr lang="en-US" sz="1200" b="1" dirty="0" smtClean="0"/>
              <a:t>Static Site or Dynamic Site?</a:t>
            </a:r>
          </a:p>
          <a:p>
            <a:pPr marL="617220" lvl="1" indent="-342900">
              <a:buFont typeface="+mj-lt"/>
              <a:buAutoNum type="arabicPeriod"/>
            </a:pPr>
            <a:endParaRPr lang="en-US" sz="1400" b="1" dirty="0"/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/>
              <a:t>Discuss Viability of Social Media.  Facebook and LinkedIn.  Do PPIA members have access to these sites at work  </a:t>
            </a:r>
          </a:p>
        </p:txBody>
      </p:sp>
    </p:spTree>
    <p:extLst>
      <p:ext uri="{BB962C8B-B14F-4D97-AF65-F5344CB8AC3E}">
        <p14:creationId xmlns:p14="http://schemas.microsoft.com/office/powerpoint/2010/main" val="327671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defRPr/>
            </a:pPr>
            <a:r>
              <a:rPr lang="en-US" sz="3600" spc="0" dirty="0">
                <a:solidFill>
                  <a:schemeClr val="tx1"/>
                </a:solidFill>
              </a:rPr>
              <a:t>PPIA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900" b="1" dirty="0" smtClean="0"/>
              <a:t>Quick Review of Desired Form </a:t>
            </a:r>
            <a:r>
              <a:rPr lang="en-US" sz="1900" b="1" dirty="0" smtClean="0"/>
              <a:t>and Content</a:t>
            </a:r>
            <a:endParaRPr lang="en-US" sz="1900" b="1" dirty="0"/>
          </a:p>
          <a:p>
            <a:pPr marL="573088" lvl="1" indent="-115888"/>
            <a:endParaRPr lang="en-US" sz="1500" dirty="0" smtClean="0"/>
          </a:p>
          <a:p>
            <a:pPr marL="573088" lvl="1" indent="-115888"/>
            <a:r>
              <a:rPr lang="en-US" sz="1500" dirty="0" smtClean="0"/>
              <a:t>Initially</a:t>
            </a:r>
            <a:r>
              <a:rPr lang="en-US" sz="1500" dirty="0" smtClean="0"/>
              <a:t>, we believe the site should provide the following:</a:t>
            </a:r>
          </a:p>
          <a:p>
            <a:pPr marL="847408" lvl="2" indent="-115888"/>
            <a:endParaRPr lang="en-US" sz="1400" dirty="0" smtClean="0"/>
          </a:p>
          <a:p>
            <a:pPr marL="1017270" lvl="2" indent="-285750">
              <a:buFont typeface="Wingdings" pitchFamily="2" charset="2"/>
              <a:buChar char="Ø"/>
            </a:pPr>
            <a:r>
              <a:rPr lang="en-US" sz="1400" dirty="0" smtClean="0"/>
              <a:t>An attractive “Home” page</a:t>
            </a:r>
          </a:p>
          <a:p>
            <a:pPr marL="1017270" lvl="2" indent="-285750">
              <a:buFont typeface="Wingdings" pitchFamily="2" charset="2"/>
              <a:buChar char="Ø"/>
            </a:pPr>
            <a:endParaRPr lang="en-US" sz="1400" dirty="0" smtClean="0"/>
          </a:p>
          <a:p>
            <a:pPr marL="1017270" lvl="2" indent="-285750">
              <a:buFont typeface="Wingdings" pitchFamily="2" charset="2"/>
              <a:buChar char="Ø"/>
            </a:pPr>
            <a:r>
              <a:rPr lang="en-US" sz="1400" dirty="0" smtClean="0"/>
              <a:t>Members only area which would require a password and provide for confidential PPIA information (e.g. minutes of meeting, by-laws, contact information for members, etc.) </a:t>
            </a:r>
          </a:p>
          <a:p>
            <a:pPr marL="1017270" lvl="2" indent="-285750">
              <a:buFont typeface="Wingdings" pitchFamily="2" charset="2"/>
              <a:buChar char="Ø"/>
            </a:pPr>
            <a:endParaRPr lang="en-US" sz="1400" dirty="0" smtClean="0"/>
          </a:p>
          <a:p>
            <a:pPr marL="1017270" lvl="2" indent="-285750">
              <a:buFont typeface="Wingdings" pitchFamily="2" charset="2"/>
              <a:buChar char="Ø"/>
            </a:pPr>
            <a:r>
              <a:rPr lang="en-US" sz="1400" dirty="0" smtClean="0"/>
              <a:t>Membership listing/data available to general public</a:t>
            </a:r>
          </a:p>
          <a:p>
            <a:pPr marL="1017270" lvl="2" indent="-285750">
              <a:buFont typeface="Wingdings" pitchFamily="2" charset="2"/>
              <a:buChar char="Ø"/>
            </a:pPr>
            <a:endParaRPr lang="en-US" sz="1400" dirty="0" smtClean="0"/>
          </a:p>
          <a:p>
            <a:pPr marL="1017270" lvl="2" indent="-285750">
              <a:buFont typeface="Wingdings" pitchFamily="2" charset="2"/>
              <a:buChar char="Ø"/>
            </a:pPr>
            <a:r>
              <a:rPr lang="en-US" sz="1400" dirty="0" smtClean="0"/>
              <a:t>Current news</a:t>
            </a:r>
          </a:p>
          <a:p>
            <a:pPr marL="1017270" lvl="2" indent="-285750">
              <a:buFont typeface="Wingdings" pitchFamily="2" charset="2"/>
              <a:buChar char="Ø"/>
            </a:pPr>
            <a:endParaRPr lang="en-US" sz="1400" dirty="0" smtClean="0"/>
          </a:p>
          <a:p>
            <a:pPr marL="1017270" lvl="2" indent="-285750">
              <a:buFont typeface="Wingdings" pitchFamily="2" charset="2"/>
              <a:buChar char="Ø"/>
            </a:pPr>
            <a:r>
              <a:rPr lang="en-US" sz="1400" dirty="0" smtClean="0"/>
              <a:t>Best practices</a:t>
            </a:r>
          </a:p>
          <a:p>
            <a:pPr marL="1017270" lvl="2" indent="-285750">
              <a:buFont typeface="Wingdings" pitchFamily="2" charset="2"/>
              <a:buChar char="Ø"/>
            </a:pPr>
            <a:endParaRPr lang="en-US" sz="1400" dirty="0" smtClean="0"/>
          </a:p>
          <a:p>
            <a:pPr marL="1017270" lvl="2" indent="-285750">
              <a:buFont typeface="Wingdings" pitchFamily="2" charset="2"/>
              <a:buChar char="Ø"/>
            </a:pPr>
            <a:r>
              <a:rPr lang="en-US" sz="1400" dirty="0" smtClean="0"/>
              <a:t>Resources/links to other sites (e.g. rating agencies, ACIC and the NAIC)</a:t>
            </a:r>
          </a:p>
        </p:txBody>
      </p:sp>
    </p:spTree>
    <p:extLst>
      <p:ext uri="{BB962C8B-B14F-4D97-AF65-F5344CB8AC3E}">
        <p14:creationId xmlns:p14="http://schemas.microsoft.com/office/powerpoint/2010/main" val="50489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defRPr/>
            </a:pPr>
            <a:r>
              <a:rPr lang="en-US" sz="3600" spc="0" dirty="0" smtClean="0">
                <a:solidFill>
                  <a:schemeClr val="tx1"/>
                </a:solidFill>
              </a:rPr>
              <a:t>PPIA Website</a:t>
            </a:r>
            <a:endParaRPr lang="en-US" sz="3600" spc="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900" b="1" dirty="0" smtClean="0"/>
              <a:t>Technical Requirements</a:t>
            </a:r>
            <a:endParaRPr lang="en-US" sz="1900" b="1" dirty="0"/>
          </a:p>
          <a:p>
            <a:pPr marL="573088" lvl="1" indent="-115888"/>
            <a:r>
              <a:rPr lang="en-US" sz="1500" dirty="0"/>
              <a:t>Hardware or </a:t>
            </a:r>
            <a:r>
              <a:rPr lang="en-US" sz="1500" dirty="0" smtClean="0"/>
              <a:t>software </a:t>
            </a:r>
            <a:r>
              <a:rPr lang="en-US" sz="1500" dirty="0"/>
              <a:t>requirements should not be a barrier to the PPIA for establishing a web </a:t>
            </a:r>
            <a:r>
              <a:rPr lang="en-US" sz="1500" dirty="0" smtClean="0"/>
              <a:t>presence</a:t>
            </a:r>
            <a:endParaRPr lang="en-US" sz="1500" dirty="0"/>
          </a:p>
          <a:p>
            <a:pPr marL="847408" lvl="2" indent="-115888"/>
            <a:r>
              <a:rPr lang="en-US" sz="1400" dirty="0"/>
              <a:t>Host companies provide the necessary </a:t>
            </a:r>
            <a:r>
              <a:rPr lang="en-US" sz="1400" dirty="0" smtClean="0"/>
              <a:t>hardware (think </a:t>
            </a:r>
            <a:r>
              <a:rPr lang="en-US" sz="1400" dirty="0"/>
              <a:t>of this as “renting” space on the internet)</a:t>
            </a:r>
          </a:p>
          <a:p>
            <a:pPr marL="847408" lvl="2" indent="-115888"/>
            <a:r>
              <a:rPr lang="en-US" sz="1400" dirty="0"/>
              <a:t>Software is typically an open architecture (available to anyone</a:t>
            </a:r>
            <a:r>
              <a:rPr lang="en-US" sz="1400" dirty="0" smtClean="0"/>
              <a:t>)</a:t>
            </a:r>
          </a:p>
          <a:p>
            <a:pPr marL="847408" lvl="2" indent="-115888"/>
            <a:r>
              <a:rPr lang="en-US" sz="1400" dirty="0" smtClean="0"/>
              <a:t>Design, establishment (writing code) and maintenance is a “commodity” service offered by “thousands” of providers</a:t>
            </a:r>
          </a:p>
          <a:p>
            <a:pPr marL="847408" lvl="2" indent="-115888"/>
            <a:endParaRPr lang="en-US" sz="1400" dirty="0"/>
          </a:p>
          <a:p>
            <a:pPr marL="573088" lvl="1" indent="-115888"/>
            <a:r>
              <a:rPr lang="en-US" sz="1500" dirty="0"/>
              <a:t>Entire process can be outsourced to a </a:t>
            </a:r>
            <a:r>
              <a:rPr lang="en-US" sz="1500" dirty="0" smtClean="0"/>
              <a:t>“one stop” or “bundled” vendor</a:t>
            </a:r>
          </a:p>
          <a:p>
            <a:pPr marL="847408" lvl="2" indent="-115888"/>
            <a:r>
              <a:rPr lang="en-US" sz="1400" dirty="0"/>
              <a:t>PPIA </a:t>
            </a:r>
            <a:r>
              <a:rPr lang="en-US" sz="1400" dirty="0" smtClean="0"/>
              <a:t>would </a:t>
            </a:r>
            <a:r>
              <a:rPr lang="en-US" sz="1400" dirty="0"/>
              <a:t>own the name (e.g. PPIA.com, PPIA.org, or PPIA.net)</a:t>
            </a:r>
          </a:p>
          <a:p>
            <a:pPr marL="847408" lvl="2" indent="-115888"/>
            <a:r>
              <a:rPr lang="en-US" sz="1400" dirty="0"/>
              <a:t>Vendor contracts are easily terminated/transferrable between vendors</a:t>
            </a:r>
          </a:p>
          <a:p>
            <a:pPr marL="847408" lvl="2" indent="-115888"/>
            <a:r>
              <a:rPr lang="en-US" sz="1400" dirty="0"/>
              <a:t>Important to understand the steps in operating a website:</a:t>
            </a:r>
          </a:p>
          <a:p>
            <a:pPr marL="1405890" lvl="3" indent="-400050">
              <a:buFont typeface="+mj-lt"/>
              <a:buAutoNum type="romanLcPeriod"/>
            </a:pPr>
            <a:r>
              <a:rPr lang="en-US" sz="1400" dirty="0"/>
              <a:t>Design of the site</a:t>
            </a:r>
          </a:p>
          <a:p>
            <a:pPr marL="1405890" lvl="3" indent="-400050">
              <a:buFont typeface="+mj-lt"/>
              <a:buAutoNum type="romanLcPeriod"/>
            </a:pPr>
            <a:r>
              <a:rPr lang="en-US" sz="1400" dirty="0"/>
              <a:t>Transferring the design to code or putting the content on the site</a:t>
            </a:r>
          </a:p>
          <a:p>
            <a:pPr marL="1405890" lvl="3" indent="-400050">
              <a:buFont typeface="+mj-lt"/>
              <a:buAutoNum type="romanLcPeriod"/>
            </a:pPr>
            <a:r>
              <a:rPr lang="en-US" sz="1400" dirty="0"/>
              <a:t>Hosting the site</a:t>
            </a:r>
          </a:p>
          <a:p>
            <a:pPr marL="1405890" lvl="3" indent="-400050">
              <a:buFont typeface="+mj-lt"/>
              <a:buAutoNum type="romanLcPeriod"/>
            </a:pPr>
            <a:r>
              <a:rPr lang="en-US" sz="1400" dirty="0"/>
              <a:t>Adding or deleting content on an ongoing basis</a:t>
            </a:r>
          </a:p>
          <a:p>
            <a:pPr marL="1405890" lvl="3" indent="-400050">
              <a:buFont typeface="+mj-lt"/>
              <a:buAutoNum type="romanLcPeriod"/>
            </a:pPr>
            <a:r>
              <a:rPr lang="en-US" sz="1400" dirty="0"/>
              <a:t>Security and ongoing </a:t>
            </a:r>
            <a:r>
              <a:rPr lang="en-US" sz="1400" dirty="0" smtClean="0"/>
              <a:t>maintenance</a:t>
            </a:r>
          </a:p>
          <a:p>
            <a:pPr marL="1405890" lvl="3" indent="-400050">
              <a:buFont typeface="+mj-lt"/>
              <a:buAutoNum type="romanLcPeriod"/>
            </a:pPr>
            <a:endParaRPr lang="en-US" sz="1300" dirty="0" smtClean="0"/>
          </a:p>
          <a:p>
            <a:pPr marL="1405890" lvl="3" indent="-400050">
              <a:buFont typeface="+mj-lt"/>
              <a:buAutoNum type="romanLcPeriod"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16905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defRPr/>
            </a:pPr>
            <a:r>
              <a:rPr lang="en-US" sz="3600" spc="0" dirty="0">
                <a:solidFill>
                  <a:schemeClr val="tx1"/>
                </a:solidFill>
              </a:rPr>
              <a:t>PPIA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900" b="1" dirty="0" smtClean="0"/>
              <a:t>	In 2013, the Committee consulted primarily with the ACIC Web Development Consultant</a:t>
            </a:r>
          </a:p>
          <a:p>
            <a:pPr lvl="2"/>
            <a:endParaRPr lang="en-US" sz="1300" b="1" dirty="0"/>
          </a:p>
          <a:p>
            <a:pPr lvl="2"/>
            <a:r>
              <a:rPr lang="en-US" sz="1400" dirty="0" smtClean="0"/>
              <a:t>Summary - Upfront </a:t>
            </a:r>
            <a:r>
              <a:rPr lang="en-US" sz="1400" dirty="0"/>
              <a:t>cost of $10,000 and monthly maintenance of $300-$500</a:t>
            </a:r>
          </a:p>
          <a:p>
            <a:pPr>
              <a:buNone/>
            </a:pPr>
            <a:endParaRPr lang="en-US" sz="1900" b="1" dirty="0" smtClean="0"/>
          </a:p>
          <a:p>
            <a:pPr>
              <a:buNone/>
            </a:pPr>
            <a:endParaRPr lang="en-US" sz="1900" b="1" dirty="0"/>
          </a:p>
          <a:p>
            <a:pPr>
              <a:buNone/>
            </a:pPr>
            <a:r>
              <a:rPr lang="en-US" sz="1900" b="1" dirty="0" smtClean="0"/>
              <a:t>	Conclusion </a:t>
            </a:r>
            <a:r>
              <a:rPr lang="en-US" sz="1900" b="1" dirty="0" smtClean="0"/>
              <a:t>Reached by Majority of PPIA Members in June 2013.</a:t>
            </a:r>
          </a:p>
          <a:p>
            <a:pPr>
              <a:buNone/>
            </a:pPr>
            <a:endParaRPr lang="en-US" sz="1900" b="1" dirty="0" smtClean="0"/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1500" dirty="0" smtClean="0"/>
              <a:t>Cost was </a:t>
            </a:r>
            <a:r>
              <a:rPr lang="en-US" sz="1500" dirty="0" smtClean="0"/>
              <a:t>prohibitive</a:t>
            </a:r>
          </a:p>
          <a:p>
            <a:pPr marL="800100" lvl="1" indent="-342900">
              <a:buFont typeface="Wingdings" pitchFamily="2" charset="2"/>
              <a:buChar char="Ø"/>
            </a:pPr>
            <a:endParaRPr lang="en-US" sz="1500" dirty="0" smtClean="0"/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1500" dirty="0" smtClean="0"/>
              <a:t>Explore </a:t>
            </a:r>
            <a:r>
              <a:rPr lang="en-US" sz="1500" dirty="0" smtClean="0"/>
              <a:t>the possibility of </a:t>
            </a:r>
            <a:r>
              <a:rPr lang="en-US" sz="1500" dirty="0" smtClean="0"/>
              <a:t>“piggy backing</a:t>
            </a:r>
            <a:r>
              <a:rPr lang="en-US" sz="1500" dirty="0" smtClean="0"/>
              <a:t>” on part </a:t>
            </a:r>
            <a:r>
              <a:rPr lang="en-US" sz="1500" dirty="0" smtClean="0"/>
              <a:t>of </a:t>
            </a:r>
            <a:r>
              <a:rPr lang="en-US" sz="1500" dirty="0" smtClean="0"/>
              <a:t>the ACIC’s website</a:t>
            </a:r>
          </a:p>
          <a:p>
            <a:pPr marL="800100" lvl="1" indent="-342900">
              <a:buFont typeface="Wingdings" pitchFamily="2" charset="2"/>
              <a:buChar char="Ø"/>
            </a:pPr>
            <a:endParaRPr lang="en-US" sz="1500" dirty="0" smtClean="0"/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1500" dirty="0" smtClean="0"/>
              <a:t>Explore </a:t>
            </a:r>
            <a:r>
              <a:rPr lang="en-US" sz="1500" dirty="0" smtClean="0"/>
              <a:t>the possibility of “pro bono” work via in house IT group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2793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defRPr/>
            </a:pPr>
            <a:r>
              <a:rPr lang="en-US" sz="3600" spc="0" dirty="0">
                <a:solidFill>
                  <a:schemeClr val="tx1"/>
                </a:solidFill>
              </a:rPr>
              <a:t>PPIA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900" b="1" dirty="0" smtClean="0"/>
              <a:t>ACIC has </a:t>
            </a:r>
            <a:r>
              <a:rPr lang="en-US" sz="1900" b="1" dirty="0" smtClean="0"/>
              <a:t>allowed the PPIA to Post Certain </a:t>
            </a:r>
            <a:r>
              <a:rPr lang="en-US" sz="1900" b="1" dirty="0" smtClean="0"/>
              <a:t>Documents on its Website</a:t>
            </a:r>
          </a:p>
          <a:p>
            <a:pPr algn="ctr">
              <a:buNone/>
            </a:pPr>
            <a:endParaRPr lang="en-US" sz="1600" b="1" i="1" dirty="0" smtClean="0"/>
          </a:p>
          <a:p>
            <a:pPr algn="ctr">
              <a:buNone/>
            </a:pPr>
            <a:r>
              <a:rPr lang="en-US" sz="1600" b="1" i="1" dirty="0" smtClean="0"/>
              <a:t>Screen Shot of ACIC Home Page</a:t>
            </a:r>
            <a:endParaRPr lang="en-US" sz="1600" b="1" i="1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549922"/>
            <a:ext cx="6373281" cy="404415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410200" y="4195894"/>
            <a:ext cx="19812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55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>
            <a:normAutofit/>
          </a:bodyPr>
          <a:lstStyle/>
          <a:p>
            <a:pPr lvl="0" algn="ctr">
              <a:defRPr/>
            </a:pPr>
            <a:r>
              <a:rPr lang="en-US" sz="3600" spc="0" dirty="0">
                <a:solidFill>
                  <a:schemeClr val="tx1"/>
                </a:solidFill>
              </a:rPr>
              <a:t>PPIA Website</a:t>
            </a:r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28800"/>
            <a:ext cx="6028555" cy="4876800"/>
          </a:xfrm>
        </p:spPr>
      </p:pic>
      <p:sp>
        <p:nvSpPr>
          <p:cNvPr id="5" name="Oval 4"/>
          <p:cNvSpPr/>
          <p:nvPr/>
        </p:nvSpPr>
        <p:spPr>
          <a:xfrm>
            <a:off x="6553200" y="3200400"/>
            <a:ext cx="990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0" y="1371600"/>
            <a:ext cx="457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/>
              <a:t>Link from ACIC Home Page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303877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defRPr/>
            </a:pPr>
            <a:r>
              <a:rPr lang="en-US" sz="3600" spc="0" dirty="0">
                <a:solidFill>
                  <a:schemeClr val="tx1"/>
                </a:solidFill>
              </a:rPr>
              <a:t>PPIA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900" b="1" dirty="0"/>
              <a:t>Status of PPIA </a:t>
            </a:r>
            <a:r>
              <a:rPr lang="en-US" sz="1900" b="1" dirty="0" smtClean="0"/>
              <a:t>Utilizing </a:t>
            </a:r>
            <a:r>
              <a:rPr lang="en-US" sz="1900" b="1" dirty="0"/>
              <a:t>ACIC Website Going Forward</a:t>
            </a:r>
            <a:endParaRPr lang="en-US" sz="1900" b="1" dirty="0"/>
          </a:p>
          <a:p>
            <a:pPr marL="573088" lvl="1" indent="-115888"/>
            <a:endParaRPr lang="en-US" sz="1500" dirty="0" smtClean="0"/>
          </a:p>
          <a:p>
            <a:pPr marL="573088" lvl="1" indent="-115888"/>
            <a:r>
              <a:rPr lang="en-US" sz="1600" dirty="0"/>
              <a:t>For PPIA to have its own “Landing Page” it would require: </a:t>
            </a:r>
          </a:p>
          <a:p>
            <a:pPr marL="847408" lvl="2" indent="-115888"/>
            <a:endParaRPr lang="en-US" sz="1400" dirty="0" smtClean="0"/>
          </a:p>
          <a:p>
            <a:pPr marL="1017270" lvl="2" indent="-285750">
              <a:buFont typeface="Wingdings" pitchFamily="2" charset="2"/>
              <a:buChar char="Ø"/>
            </a:pPr>
            <a:r>
              <a:rPr lang="en-US" sz="1400" dirty="0" smtClean="0"/>
              <a:t>Approval </a:t>
            </a:r>
            <a:r>
              <a:rPr lang="en-US" sz="1400" dirty="0" smtClean="0"/>
              <a:t>from ACIC Board, which may create legal obstacles</a:t>
            </a:r>
          </a:p>
          <a:p>
            <a:pPr marL="847408" lvl="2" indent="-115888"/>
            <a:endParaRPr lang="en-US" sz="1400" dirty="0" smtClean="0"/>
          </a:p>
          <a:p>
            <a:pPr lvl="2" indent="0">
              <a:buNone/>
            </a:pPr>
            <a:endParaRPr lang="en-US" sz="1000" dirty="0" smtClean="0"/>
          </a:p>
          <a:p>
            <a:pPr marL="847408" lvl="2" indent="-115888"/>
            <a:endParaRPr lang="en-US" sz="1000" dirty="0"/>
          </a:p>
          <a:p>
            <a:pPr marL="573088" lvl="1" indent="-115888"/>
            <a:r>
              <a:rPr lang="en-US" sz="1600" dirty="0" smtClean="0"/>
              <a:t>Potential Limitations of utilizing ACIC website</a:t>
            </a:r>
          </a:p>
          <a:p>
            <a:pPr marL="847408" lvl="2" indent="-115888"/>
            <a:endParaRPr lang="en-US" sz="1300" dirty="0" smtClean="0"/>
          </a:p>
          <a:p>
            <a:pPr marL="1017270" lvl="2" indent="-285750">
              <a:buFont typeface="Wingdings" pitchFamily="2" charset="2"/>
              <a:buChar char="Ø"/>
            </a:pPr>
            <a:r>
              <a:rPr lang="en-US" sz="1300" dirty="0" smtClean="0"/>
              <a:t>Uncertainty of Costs</a:t>
            </a:r>
            <a:endParaRPr lang="en-US" sz="1300" dirty="0" smtClean="0"/>
          </a:p>
          <a:p>
            <a:pPr marL="1017270" lvl="2" indent="-285750">
              <a:buFont typeface="Wingdings" pitchFamily="2" charset="2"/>
              <a:buChar char="Ø"/>
            </a:pPr>
            <a:endParaRPr lang="en-US" sz="1300" dirty="0" smtClean="0"/>
          </a:p>
          <a:p>
            <a:pPr marL="1017270" lvl="2" indent="-285750">
              <a:buFont typeface="Wingdings" pitchFamily="2" charset="2"/>
              <a:buChar char="Ø"/>
            </a:pPr>
            <a:r>
              <a:rPr lang="en-US" sz="1300" dirty="0" smtClean="0"/>
              <a:t>Identity</a:t>
            </a:r>
            <a:endParaRPr lang="en-US" sz="1300" dirty="0" smtClean="0"/>
          </a:p>
          <a:p>
            <a:pPr marL="1017270" lvl="2" indent="-285750">
              <a:buFont typeface="Wingdings" pitchFamily="2" charset="2"/>
              <a:buChar char="Ø"/>
            </a:pPr>
            <a:endParaRPr lang="en-US" sz="1300" dirty="0" smtClean="0"/>
          </a:p>
          <a:p>
            <a:pPr marL="1017270" lvl="2" indent="-285750">
              <a:buFont typeface="Wingdings" pitchFamily="2" charset="2"/>
              <a:buChar char="Ø"/>
            </a:pPr>
            <a:r>
              <a:rPr lang="en-US" sz="1300" dirty="0" smtClean="0"/>
              <a:t>Limited </a:t>
            </a:r>
            <a:r>
              <a:rPr lang="en-US" sz="1300" dirty="0" smtClean="0"/>
              <a:t>Ability </a:t>
            </a:r>
            <a:r>
              <a:rPr lang="en-US" sz="1300" dirty="0" smtClean="0"/>
              <a:t>to Expand</a:t>
            </a:r>
          </a:p>
          <a:p>
            <a:pPr marL="847408" lvl="2" indent="-115888"/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418766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defRPr/>
            </a:pPr>
            <a:r>
              <a:rPr lang="en-US" sz="3600" spc="0" dirty="0">
                <a:solidFill>
                  <a:schemeClr val="tx1"/>
                </a:solidFill>
              </a:rPr>
              <a:t>PPIA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900" b="1" dirty="0"/>
              <a:t>Discussions with Internal IT “Developers” at PPM</a:t>
            </a:r>
            <a:endParaRPr lang="en-US" sz="1900" b="1" dirty="0"/>
          </a:p>
          <a:p>
            <a:pPr marL="573088" lvl="1" indent="-115888"/>
            <a:endParaRPr lang="en-US" sz="1500" dirty="0" smtClean="0"/>
          </a:p>
          <a:p>
            <a:pPr marL="573088" lvl="1" indent="-115888"/>
            <a:r>
              <a:rPr lang="en-US" sz="1500" dirty="0" smtClean="0"/>
              <a:t>Utilizing PPM to develop and maintain the website is not reasonable, primarily due to the fact it would constantly get pushed down on the priority list as an outside job</a:t>
            </a:r>
          </a:p>
          <a:p>
            <a:pPr marL="573088" lvl="1" indent="-115888"/>
            <a:endParaRPr lang="en-US" sz="1500" dirty="0"/>
          </a:p>
          <a:p>
            <a:pPr marL="573088" lvl="1" indent="-115888"/>
            <a:r>
              <a:rPr lang="en-US" sz="1500" dirty="0" smtClean="0"/>
              <a:t>Ultimately believed we could accomplish a “Basic” website at a much cheaper cost than original estimates.  </a:t>
            </a:r>
          </a:p>
          <a:p>
            <a:pPr marL="847408" lvl="2" indent="-115888"/>
            <a:endParaRPr lang="en-US" sz="1300" dirty="0" smtClean="0"/>
          </a:p>
          <a:p>
            <a:pPr marL="573088" lvl="1" indent="-115888"/>
            <a:r>
              <a:rPr lang="en-US" sz="1500" dirty="0"/>
              <a:t>Encouraged us to talk to certain local consultants. </a:t>
            </a:r>
          </a:p>
          <a:p>
            <a:pPr marL="847408" lvl="2" indent="-115888"/>
            <a:endParaRPr lang="en-US" sz="1500" dirty="0"/>
          </a:p>
          <a:p>
            <a:pPr marL="573088" lvl="1" indent="-115888"/>
            <a:r>
              <a:rPr lang="en-US" sz="1500" dirty="0"/>
              <a:t>Do not “purchase” more than what we need.</a:t>
            </a:r>
          </a:p>
          <a:p>
            <a:pPr marL="1121728" lvl="3" indent="-115888"/>
            <a:r>
              <a:rPr lang="en-US" sz="1200" dirty="0" smtClean="0"/>
              <a:t>No Electronic Commerce</a:t>
            </a:r>
          </a:p>
          <a:p>
            <a:pPr marL="1121728" lvl="3" indent="-115888"/>
            <a:r>
              <a:rPr lang="en-US" sz="1200" dirty="0" smtClean="0"/>
              <a:t>No On-line Registration</a:t>
            </a:r>
          </a:p>
          <a:p>
            <a:pPr marL="1121728" lvl="3" indent="-115888"/>
            <a:r>
              <a:rPr lang="en-US" sz="1200" dirty="0" smtClean="0"/>
              <a:t>No Evolving or constantly updating information from other sites</a:t>
            </a:r>
          </a:p>
          <a:p>
            <a:pPr marL="1121728" lvl="3" indent="-115888"/>
            <a:r>
              <a:rPr lang="en-US" sz="1200" dirty="0" smtClean="0"/>
              <a:t>No Search Engine Optimization Functions</a:t>
            </a:r>
          </a:p>
          <a:p>
            <a:pPr marL="1121728" lvl="3" indent="-115888"/>
            <a:r>
              <a:rPr lang="en-US" sz="1200" dirty="0" smtClean="0"/>
              <a:t>No Fundraising or Marketing strategies via the site </a:t>
            </a:r>
          </a:p>
          <a:p>
            <a:pPr marL="1121728" lvl="3" indent="-115888"/>
            <a:r>
              <a:rPr lang="en-US" sz="1200" dirty="0" smtClean="0"/>
              <a:t>No “paid in advance” maintenance</a:t>
            </a:r>
          </a:p>
          <a:p>
            <a:pPr lvl="1" indent="0">
              <a:buNone/>
            </a:pPr>
            <a:endParaRPr lang="en-US" sz="1500" dirty="0"/>
          </a:p>
          <a:p>
            <a:pPr marL="573088" lvl="1" indent="-115888"/>
            <a:endParaRPr lang="en-US" sz="1500" dirty="0" smtClean="0"/>
          </a:p>
          <a:p>
            <a:pPr marL="573088" lvl="1" indent="-115888"/>
            <a:endParaRPr lang="en-US" sz="1500" dirty="0"/>
          </a:p>
          <a:p>
            <a:pPr marL="573088" lvl="1" indent="-115888"/>
            <a:endParaRPr lang="en-US" sz="1500" dirty="0" smtClean="0"/>
          </a:p>
        </p:txBody>
      </p:sp>
    </p:spTree>
    <p:extLst>
      <p:ext uri="{BB962C8B-B14F-4D97-AF65-F5344CB8AC3E}">
        <p14:creationId xmlns:p14="http://schemas.microsoft.com/office/powerpoint/2010/main" val="327671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defRPr/>
            </a:pPr>
            <a:r>
              <a:rPr lang="en-US" sz="3600" spc="0" dirty="0">
                <a:solidFill>
                  <a:schemeClr val="tx1"/>
                </a:solidFill>
              </a:rPr>
              <a:t>PPIA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400" b="1" dirty="0" smtClean="0"/>
              <a:t>	</a:t>
            </a:r>
            <a:r>
              <a:rPr lang="en-US" sz="1600" b="1" dirty="0" smtClean="0"/>
              <a:t>Recent Exploration of Alternative Web Site Development.  Discussed PPIA Needs with the Following Vendors: </a:t>
            </a:r>
          </a:p>
          <a:p>
            <a:pPr>
              <a:buNone/>
            </a:pPr>
            <a:endParaRPr lang="en-US" sz="1400" b="1" dirty="0"/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 smtClean="0"/>
              <a:t>Elevation Web</a:t>
            </a: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 err="1" smtClean="0"/>
              <a:t>Blackbaud</a:t>
            </a:r>
            <a:endParaRPr lang="en-US" sz="1600" dirty="0" smtClean="0"/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 smtClean="0"/>
              <a:t>Affordable Usability</a:t>
            </a: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 smtClean="0"/>
              <a:t>Integrated media Works</a:t>
            </a: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 err="1" smtClean="0"/>
              <a:t>Webworks</a:t>
            </a:r>
            <a:r>
              <a:rPr lang="en-US" sz="1600" dirty="0" smtClean="0"/>
              <a:t> Corp</a:t>
            </a: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 smtClean="0"/>
              <a:t>Wozniak </a:t>
            </a:r>
            <a:r>
              <a:rPr lang="en-US" sz="1600" dirty="0" smtClean="0"/>
              <a:t>Consulting </a:t>
            </a:r>
            <a:endParaRPr lang="en-US" sz="1600" dirty="0" smtClean="0"/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 err="1" smtClean="0"/>
              <a:t>Aaronetics</a:t>
            </a:r>
            <a:endParaRPr lang="en-US" sz="1600" dirty="0" smtClean="0"/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 smtClean="0"/>
              <a:t>Nonprofit CMS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8044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2265</TotalTime>
  <Words>587</Words>
  <Application>Microsoft Office PowerPoint</Application>
  <PresentationFormat>On-screen Show (4:3)</PresentationFormat>
  <Paragraphs>145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PPIA Website</vt:lpstr>
      <vt:lpstr>PPIA Website</vt:lpstr>
      <vt:lpstr>PPIA Website</vt:lpstr>
      <vt:lpstr>PPIA Website</vt:lpstr>
      <vt:lpstr>PPIA Website</vt:lpstr>
      <vt:lpstr>PPIA Website</vt:lpstr>
      <vt:lpstr>PPIA Website</vt:lpstr>
      <vt:lpstr>PPIA Website</vt:lpstr>
      <vt:lpstr>PPIA Website</vt:lpstr>
      <vt:lpstr>PPIA Website</vt:lpstr>
      <vt:lpstr>PPIA Website</vt:lpstr>
      <vt:lpstr>PPIA Website</vt:lpstr>
      <vt:lpstr>PPIA Website</vt:lpstr>
    </vt:vector>
  </TitlesOfParts>
  <Company>MassMutual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Delayed Funding Transactions</dc:title>
  <dc:creator>MassMutual Financial Group</dc:creator>
  <cp:lastModifiedBy>Stifflear, Luke</cp:lastModifiedBy>
  <cp:revision>52</cp:revision>
  <cp:lastPrinted>2014-06-11T11:48:36Z</cp:lastPrinted>
  <dcterms:created xsi:type="dcterms:W3CDTF">2013-05-28T13:38:12Z</dcterms:created>
  <dcterms:modified xsi:type="dcterms:W3CDTF">2014-06-11T13:48:47Z</dcterms:modified>
</cp:coreProperties>
</file>